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1" r:id="rId4"/>
  </p:sldMasterIdLst>
  <p:notesMasterIdLst>
    <p:notesMasterId r:id="rId24"/>
  </p:notesMasterIdLst>
  <p:handoutMasterIdLst>
    <p:handoutMasterId r:id="rId25"/>
  </p:handoutMasterIdLst>
  <p:sldIdLst>
    <p:sldId id="373" r:id="rId5"/>
    <p:sldId id="388" r:id="rId6"/>
    <p:sldId id="384" r:id="rId7"/>
    <p:sldId id="262" r:id="rId8"/>
    <p:sldId id="391" r:id="rId9"/>
    <p:sldId id="393" r:id="rId10"/>
    <p:sldId id="394" r:id="rId11"/>
    <p:sldId id="395" r:id="rId12"/>
    <p:sldId id="291" r:id="rId13"/>
    <p:sldId id="396" r:id="rId14"/>
    <p:sldId id="281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264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Webdings" panose="05030102010509060703" pitchFamily="18" charset="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1">
          <p15:clr>
            <a:srgbClr val="A4A3A4"/>
          </p15:clr>
        </p15:guide>
        <p15:guide id="2" orient="horz" pos="133">
          <p15:clr>
            <a:srgbClr val="A4A3A4"/>
          </p15:clr>
        </p15:guide>
        <p15:guide id="3" orient="horz" pos="756">
          <p15:clr>
            <a:srgbClr val="A4A3A4"/>
          </p15:clr>
        </p15:guide>
        <p15:guide id="4" orient="horz" pos="612">
          <p15:clr>
            <a:srgbClr val="A4A3A4"/>
          </p15:clr>
        </p15:guide>
        <p15:guide id="5" pos="144">
          <p15:clr>
            <a:srgbClr val="A4A3A4"/>
          </p15:clr>
        </p15:guide>
        <p15:guide id="6" pos="5616">
          <p15:clr>
            <a:srgbClr val="A4A3A4"/>
          </p15:clr>
        </p15:guide>
        <p15:guide id="7" pos="2880">
          <p15:clr>
            <a:srgbClr val="A4A3A4"/>
          </p15:clr>
        </p15:guide>
        <p15:guide id="8" pos="646">
          <p15:clr>
            <a:srgbClr val="A4A3A4"/>
          </p15:clr>
        </p15:guide>
        <p15:guide id="9" orient="horz" pos="147">
          <p15:clr>
            <a:srgbClr val="A4A3A4"/>
          </p15:clr>
        </p15:guide>
        <p15:guide id="10" orient="horz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94"/>
    <a:srgbClr val="008061"/>
    <a:srgbClr val="808080"/>
    <a:srgbClr val="A4C61F"/>
    <a:srgbClr val="B7BF10"/>
    <a:srgbClr val="DA291C"/>
    <a:srgbClr val="F1C400"/>
    <a:srgbClr val="00000F"/>
    <a:srgbClr val="FF2305"/>
    <a:srgbClr val="F3C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94" autoAdjust="0"/>
  </p:normalViewPr>
  <p:slideViewPr>
    <p:cSldViewPr snapToGrid="0" showGuides="1">
      <p:cViewPr varScale="1">
        <p:scale>
          <a:sx n="140" d="100"/>
          <a:sy n="140" d="100"/>
        </p:scale>
        <p:origin x="120" y="342"/>
      </p:cViewPr>
      <p:guideLst>
        <p:guide orient="horz" pos="2741"/>
        <p:guide orient="horz" pos="133"/>
        <p:guide orient="horz" pos="756"/>
        <p:guide orient="horz" pos="612"/>
        <p:guide pos="144"/>
        <p:guide pos="5616"/>
        <p:guide pos="2880"/>
        <p:guide pos="646"/>
        <p:guide orient="horz" pos="147"/>
        <p:guide orient="horz" pos="2890"/>
      </p:guideLst>
    </p:cSldViewPr>
  </p:slideViewPr>
  <p:outlineViewPr>
    <p:cViewPr>
      <p:scale>
        <a:sx n="33" d="100"/>
        <a:sy n="33" d="100"/>
      </p:scale>
      <p:origin x="0" y="778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87"/>
    </p:cViewPr>
  </p:sorterViewPr>
  <p:notesViewPr>
    <p:cSldViewPr snapToGrid="0" showGuides="1">
      <p:cViewPr varScale="1">
        <p:scale>
          <a:sx n="120" d="100"/>
          <a:sy n="120" d="100"/>
        </p:scale>
        <p:origin x="-500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0313-F1C1-4BE6-A903-24D8C0A8706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9A0D-136B-4D35-8372-B141A6D4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216B-A306-4191-9607-65EF0B473D4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FE03-0128-49A4-9C8E-FA8E5C6B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79F0C-473E-6E48-9D9F-011B6B48D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E2FC2-A7E8-2345-8D83-C0B537FF5A62}"/>
              </a:ext>
            </a:extLst>
          </p:cNvPr>
          <p:cNvSpPr/>
          <p:nvPr userDrawn="1"/>
        </p:nvSpPr>
        <p:spPr>
          <a:xfrm>
            <a:off x="3225498" y="1387383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FFA6F-FEC2-294C-81F8-E21AEE01C171}"/>
              </a:ext>
            </a:extLst>
          </p:cNvPr>
          <p:cNvSpPr/>
          <p:nvPr userDrawn="1"/>
        </p:nvSpPr>
        <p:spPr>
          <a:xfrm>
            <a:off x="5672287" y="1387383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0C0646-6F98-8A44-8AEB-1EB2D31B92FE}"/>
              </a:ext>
            </a:extLst>
          </p:cNvPr>
          <p:cNvSpPr/>
          <p:nvPr userDrawn="1"/>
        </p:nvSpPr>
        <p:spPr>
          <a:xfrm>
            <a:off x="3225498" y="1381460"/>
            <a:ext cx="2528532" cy="81308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187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EA25B9-782D-9746-9D6F-381FDFBE770F}"/>
              </a:ext>
            </a:extLst>
          </p:cNvPr>
          <p:cNvSpPr/>
          <p:nvPr userDrawn="1"/>
        </p:nvSpPr>
        <p:spPr>
          <a:xfrm>
            <a:off x="3225498" y="3204191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E6189-21AC-DE4E-9D02-5F1E4FD417E3}"/>
              </a:ext>
            </a:extLst>
          </p:cNvPr>
          <p:cNvSpPr/>
          <p:nvPr userDrawn="1"/>
        </p:nvSpPr>
        <p:spPr>
          <a:xfrm>
            <a:off x="5672287" y="3204191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56500-F35A-C64A-9EC4-18D484A25F52}"/>
              </a:ext>
            </a:extLst>
          </p:cNvPr>
          <p:cNvSpPr/>
          <p:nvPr userDrawn="1"/>
        </p:nvSpPr>
        <p:spPr>
          <a:xfrm>
            <a:off x="3225497" y="3480416"/>
            <a:ext cx="2531707" cy="81308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05350" y="1200149"/>
            <a:ext cx="421005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14DF7-8914-4B47-A529-F9B8D98337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3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82600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19724" y="-1"/>
            <a:ext cx="3724275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33363"/>
            <a:ext cx="4840357" cy="7321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DD3B4-4CBA-9B4B-8458-76FC03E097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0" y="227012"/>
            <a:ext cx="4826000" cy="7384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400" y="1200150"/>
            <a:ext cx="4826000" cy="315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3724275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C199-FA36-334B-A79D-D4DAE8DA5A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2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27012"/>
            <a:ext cx="4118020" cy="738463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-1"/>
            <a:ext cx="4572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71AAD-790E-F740-990B-DAC1B1EECCF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igh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BC922-D2D8-4A41-B1A0-E643BC10B5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9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86800" cy="146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857499"/>
            <a:ext cx="9144000" cy="17303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F24B9-8C69-3F4D-9415-0BCF040B61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38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9144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B217F-31BC-164F-A5C8-5428E5FB67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7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2293937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-1"/>
            <a:ext cx="4572000" cy="2293937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572000" y="2293937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DB87E-98FA-6E43-A0DB-D4201082EC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90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3048000" cy="4587876"/>
          </a:xfrm>
        </p:spPr>
        <p:txBody>
          <a:bodyPr vert="horz" lIns="0" tIns="1371600" rIns="0" bIns="1371600" rtlCol="0" anchor="t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-1"/>
            <a:ext cx="3048000" cy="4587876"/>
          </a:xfrm>
        </p:spPr>
        <p:txBody>
          <a:bodyPr vert="horz" lIns="0" tIns="1371600" rIns="0" bIns="1371600" rtlCol="0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1"/>
            <a:ext cx="3048000" cy="4587876"/>
          </a:xfrm>
        </p:spPr>
        <p:txBody>
          <a:bodyPr vert="horz" lIns="0" tIns="1371600" rIns="0" bIns="1371600" rtlCol="0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7D84F-C1E5-594A-AC54-5EE8D931ED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4587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FC6367-0CEB-4340-A51F-EE73798FD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2009DCF-864F-AF4D-8E7B-017DFC4BF753}"/>
              </a:ext>
            </a:extLst>
          </p:cNvPr>
          <p:cNvSpPr/>
          <p:nvPr userDrawn="1"/>
        </p:nvSpPr>
        <p:spPr>
          <a:xfrm>
            <a:off x="0" y="4132544"/>
            <a:ext cx="9144000" cy="101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080B5E-8A45-074A-85C8-1C2012F26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2568" y="-5056"/>
            <a:ext cx="8974456" cy="51536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B52A6D-FDA9-E948-B184-573BFCEDD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544" y="4767263"/>
            <a:ext cx="476250" cy="288924"/>
          </a:xfrm>
        </p:spPr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2A02D8-EC07-FC46-A874-EB6ABE1BF726}"/>
              </a:ext>
            </a:extLst>
          </p:cNvPr>
          <p:cNvSpPr/>
          <p:nvPr userDrawn="1"/>
        </p:nvSpPr>
        <p:spPr>
          <a:xfrm>
            <a:off x="2043468" y="1595539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04826-269B-A84B-9BC3-B50355D99525}"/>
              </a:ext>
            </a:extLst>
          </p:cNvPr>
          <p:cNvSpPr/>
          <p:nvPr userDrawn="1"/>
        </p:nvSpPr>
        <p:spPr>
          <a:xfrm>
            <a:off x="4490257" y="1595539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6E03A-0DA9-984A-9346-D06C91DD8096}"/>
              </a:ext>
            </a:extLst>
          </p:cNvPr>
          <p:cNvSpPr/>
          <p:nvPr userDrawn="1"/>
        </p:nvSpPr>
        <p:spPr>
          <a:xfrm>
            <a:off x="2043468" y="1589616"/>
            <a:ext cx="2528532" cy="81308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187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4D424-67D8-F441-9EEF-635B5568AA8F}"/>
              </a:ext>
            </a:extLst>
          </p:cNvPr>
          <p:cNvSpPr/>
          <p:nvPr userDrawn="1"/>
        </p:nvSpPr>
        <p:spPr>
          <a:xfrm>
            <a:off x="2043468" y="3412347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BA1092-8897-EE4D-8993-4A01CACE0D48}"/>
              </a:ext>
            </a:extLst>
          </p:cNvPr>
          <p:cNvSpPr/>
          <p:nvPr userDrawn="1"/>
        </p:nvSpPr>
        <p:spPr>
          <a:xfrm>
            <a:off x="4490257" y="3412347"/>
            <a:ext cx="81734" cy="357587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6A339-D279-4E41-99B4-7E479B72CACC}"/>
              </a:ext>
            </a:extLst>
          </p:cNvPr>
          <p:cNvSpPr/>
          <p:nvPr userDrawn="1"/>
        </p:nvSpPr>
        <p:spPr>
          <a:xfrm>
            <a:off x="2043467" y="3688572"/>
            <a:ext cx="2531707" cy="81308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0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0E117-ADD8-DE41-9EB4-8A81EEBFA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90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4EEA3-A155-974E-A4B2-ECCF1EF05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61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now, water, sky&#10;&#10;Description automatically generated">
            <a:extLst>
              <a:ext uri="{FF2B5EF4-FFF2-40B4-BE49-F238E27FC236}">
                <a16:creationId xmlns:a16="http://schemas.microsoft.com/office/drawing/2014/main" id="{E95FFEA5-C24D-5741-AD82-18BFB86D3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9144000" cy="51400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E7DA2-FBC7-874D-9EB8-250326E37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28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68815-75F7-3D44-B342-C0BB78E3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33962" r="15676"/>
          <a:stretch/>
        </p:blipFill>
        <p:spPr>
          <a:xfrm>
            <a:off x="0" y="0"/>
            <a:ext cx="9144000" cy="90301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CB7ED-F93B-6245-9F35-1B8E55CC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48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655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046988" y="1123328"/>
            <a:ext cx="7050024" cy="31615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150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E0FD43-4C2D-9C4A-9F5A-84979769637D}"/>
              </a:ext>
            </a:extLst>
          </p:cNvPr>
          <p:cNvGrpSpPr/>
          <p:nvPr userDrawn="1"/>
        </p:nvGrpSpPr>
        <p:grpSpPr>
          <a:xfrm>
            <a:off x="-416512" y="330799"/>
            <a:ext cx="4383099" cy="1863474"/>
            <a:chOff x="-416512" y="330799"/>
            <a:chExt cx="4383099" cy="18634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906923-8372-8B40-BBDC-25FE230EB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68613" y="330799"/>
              <a:ext cx="1412074" cy="1863474"/>
            </a:xfrm>
            <a:prstGeom prst="rect">
              <a:avLst/>
            </a:prstGeom>
          </p:spPr>
        </p:pic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AF8DB97F-AA6D-A84D-A5C3-71DEDCE81D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416512" y="514278"/>
              <a:ext cx="4383099" cy="1574283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QUADRUPLE AIM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EFDBB6-6345-ED46-A939-9671F12B27B9}"/>
              </a:ext>
            </a:extLst>
          </p:cNvPr>
          <p:cNvSpPr txBox="1"/>
          <p:nvPr userDrawn="1"/>
        </p:nvSpPr>
        <p:spPr>
          <a:xfrm>
            <a:off x="453218" y="2377752"/>
            <a:ext cx="4289503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Improve the health of the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Enhance the patient experience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Reduce the cost of care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Improve provider and staff well-being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8D0EE-E801-EE4E-BBC9-65689DFBF4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219" y="120933"/>
            <a:ext cx="4534060" cy="45136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CB257-57B9-4A4E-BFB4-C2B13D39C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8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B67668-AC20-4A44-BE39-21A842A1A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34" y="184484"/>
            <a:ext cx="8128000" cy="457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60B29-C998-EF43-B93F-05A7AB9ED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8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26B8DD-3AE3-A849-8286-EEBB64BDD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4" b="18627"/>
          <a:stretch/>
        </p:blipFill>
        <p:spPr>
          <a:xfrm>
            <a:off x="2752361" y="-7434"/>
            <a:ext cx="6293178" cy="45868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6DCDCE-C5A4-3645-AADD-0269C6DF4ADD}"/>
              </a:ext>
            </a:extLst>
          </p:cNvPr>
          <p:cNvGrpSpPr/>
          <p:nvPr userDrawn="1"/>
        </p:nvGrpSpPr>
        <p:grpSpPr>
          <a:xfrm>
            <a:off x="-406520" y="848456"/>
            <a:ext cx="4383099" cy="1863474"/>
            <a:chOff x="-406520" y="848456"/>
            <a:chExt cx="4383099" cy="1863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9A416B-FCB5-564D-9E07-A1E2550C6D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78605" y="848456"/>
              <a:ext cx="1412074" cy="1863474"/>
            </a:xfrm>
            <a:prstGeom prst="rect">
              <a:avLst/>
            </a:prstGeom>
          </p:spPr>
        </p:pic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97A96892-06DE-D14B-BC6F-DE8080C2EE6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406520" y="1031935"/>
              <a:ext cx="4383099" cy="1574283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OUR SERVICE AREA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77500C7-AB2B-F742-862B-A42025B4A1F1}"/>
              </a:ext>
            </a:extLst>
          </p:cNvPr>
          <p:cNvSpPr/>
          <p:nvPr userDrawn="1"/>
        </p:nvSpPr>
        <p:spPr>
          <a:xfrm>
            <a:off x="929268" y="3441692"/>
            <a:ext cx="141249" cy="141249"/>
          </a:xfrm>
          <a:prstGeom prst="rect">
            <a:avLst/>
          </a:prstGeom>
          <a:solidFill>
            <a:srgbClr val="005F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D3C54-D84F-1943-A725-2EBA406075A8}"/>
              </a:ext>
            </a:extLst>
          </p:cNvPr>
          <p:cNvSpPr/>
          <p:nvPr userDrawn="1"/>
        </p:nvSpPr>
        <p:spPr>
          <a:xfrm>
            <a:off x="929268" y="3741552"/>
            <a:ext cx="141249" cy="14124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774146-513C-7548-A0C3-135B9E35E166}"/>
              </a:ext>
            </a:extLst>
          </p:cNvPr>
          <p:cNvSpPr/>
          <p:nvPr userDrawn="1"/>
        </p:nvSpPr>
        <p:spPr>
          <a:xfrm>
            <a:off x="929268" y="4008093"/>
            <a:ext cx="141249" cy="141249"/>
          </a:xfrm>
          <a:prstGeom prst="rect">
            <a:avLst/>
          </a:prstGeom>
          <a:solidFill>
            <a:srgbClr val="0080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62561-162C-6748-BA6A-19D6DDA15DA1}"/>
              </a:ext>
            </a:extLst>
          </p:cNvPr>
          <p:cNvSpPr txBox="1"/>
          <p:nvPr userDrawn="1"/>
        </p:nvSpPr>
        <p:spPr>
          <a:xfrm>
            <a:off x="1078605" y="3317901"/>
            <a:ext cx="2044390" cy="8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CentraCare Service Area</a:t>
            </a:r>
          </a:p>
          <a:p>
            <a:pPr>
              <a:lnSpc>
                <a:spcPct val="150000"/>
              </a:lnSpc>
            </a:pPr>
            <a:r>
              <a:rPr lang="en-US" sz="1200" dirty="0" err="1"/>
              <a:t>Carris</a:t>
            </a:r>
            <a:r>
              <a:rPr lang="en-US" sz="1200" dirty="0"/>
              <a:t> Health Service Area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Combined Service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59A8C-3869-E042-9F37-C9431909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8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2614A3-C4CF-134B-A04E-B214F0DB9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F31DC-9EFC-3143-92E4-AA1677EFA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5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21005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05350" y="1200149"/>
            <a:ext cx="421005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3E6FD0-CE8E-194E-B44F-E5DCAB5C9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8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21005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A7E4B-4486-AA4B-89D8-43B35AC7E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33363"/>
            <a:ext cx="8686800" cy="73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0150"/>
            <a:ext cx="8686800" cy="31511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title="whiteback"/>
          <p:cNvSpPr/>
          <p:nvPr/>
        </p:nvSpPr>
        <p:spPr>
          <a:xfrm>
            <a:off x="7711440" y="4777104"/>
            <a:ext cx="143256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title="logo-middle"/>
          <p:cNvSpPr/>
          <p:nvPr/>
        </p:nvSpPr>
        <p:spPr>
          <a:xfrm>
            <a:off x="7848601" y="4675187"/>
            <a:ext cx="1066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A picture containing outdoor, snow, water, sky&#10;&#10;Description automatically generated">
            <a:extLst>
              <a:ext uri="{FF2B5EF4-FFF2-40B4-BE49-F238E27FC236}">
                <a16:creationId xmlns:a16="http://schemas.microsoft.com/office/drawing/2014/main" id="{CD671BCB-CA57-7E4B-AE41-EA1CFB9FA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 b="37295"/>
          <a:stretch/>
        </p:blipFill>
        <p:spPr>
          <a:xfrm>
            <a:off x="0" y="4580978"/>
            <a:ext cx="9144000" cy="5574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E1426-DFBD-8542-9ACF-9AA4F38B6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100" y="4767263"/>
            <a:ext cx="476250" cy="288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2" r:id="rId2"/>
    <p:sldLayoutId id="2147483817" r:id="rId3"/>
    <p:sldLayoutId id="2147483814" r:id="rId4"/>
    <p:sldLayoutId id="2147483815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5" r:id="rId16"/>
    <p:sldLayoutId id="2147483796" r:id="rId17"/>
    <p:sldLayoutId id="2147483797" r:id="rId18"/>
    <p:sldLayoutId id="2147483804" r:id="rId19"/>
    <p:sldLayoutId id="2147483805" r:id="rId20"/>
    <p:sldLayoutId id="2147483813" r:id="rId21"/>
    <p:sldLayoutId id="2147483811" r:id="rId22"/>
    <p:sldLayoutId id="2147483818" r:id="rId23"/>
    <p:sldLayoutId id="214748381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spcBef>
          <a:spcPts val="1200"/>
        </a:spcBef>
        <a:buClr>
          <a:schemeClr val="bg2"/>
        </a:buClr>
        <a:buFont typeface="Webdings" panose="05030102010509060703" pitchFamily="18" charset="2"/>
        <a:buChar char="4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803275" indent="-28575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201738" indent="-228600" algn="l" defTabSz="914400" rtl="0" eaLnBrk="1" latinLnBrk="0" hangingPunct="1"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58938" indent="-22860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116138" indent="-22860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www.practicelink.com/" TargetMode="External"/><Relationship Id="rId7" Type="http://schemas.openxmlformats.org/officeDocument/2006/relationships/hyperlink" Target="http://www.fmmidwest.org/" TargetMode="External"/><Relationship Id="rId2" Type="http://schemas.openxmlformats.org/officeDocument/2006/relationships/hyperlink" Target="http://www.practicematch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3rnet.org/" TargetMode="External"/><Relationship Id="rId5" Type="http://schemas.openxmlformats.org/officeDocument/2006/relationships/hyperlink" Target="http://www.aafpcareerlink.org/" TargetMode="External"/><Relationship Id="rId4" Type="http://schemas.openxmlformats.org/officeDocument/2006/relationships/hyperlink" Target="http://www.careermd.com/" TargetMode="Externa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UkSfp3XHSko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CECB7-F092-CC42-960B-F2D737D67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541" y="1894575"/>
            <a:ext cx="5333679" cy="1777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26C0A-76EE-174B-8A1F-1CA9EBA23972}"/>
              </a:ext>
            </a:extLst>
          </p:cNvPr>
          <p:cNvSpPr txBox="1"/>
          <p:nvPr/>
        </p:nvSpPr>
        <p:spPr>
          <a:xfrm>
            <a:off x="973439" y="2121710"/>
            <a:ext cx="470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+mj-lt"/>
              </a:rPr>
              <a:t>Resources for Your Job Search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EA3D4-6CF9-9948-ABE5-F6464C880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" y="4289673"/>
            <a:ext cx="2501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9400" y="397164"/>
            <a:ext cx="4826000" cy="568311"/>
          </a:xfrm>
        </p:spPr>
        <p:txBody>
          <a:bodyPr/>
          <a:lstStyle/>
          <a:p>
            <a:r>
              <a:rPr lang="en-US" dirty="0"/>
              <a:t>The Internet: At Your Fingertips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Look for lead through your program, internet, networking, and journals.</a:t>
            </a:r>
          </a:p>
          <a:p>
            <a:r>
              <a:rPr lang="en-US" dirty="0">
                <a:solidFill>
                  <a:schemeClr val="tx1"/>
                </a:solidFill>
              </a:rPr>
              <a:t>Gather as much information as possible about the organization and community-go to the websites. 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www.practicematch.com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www.practicelink.com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www.careermd.com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5"/>
              </a:rPr>
              <a:t>www.aafpcareerlink.org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6"/>
              </a:rPr>
              <a:t>www.3rnet.org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7"/>
              </a:rPr>
              <a:t>www.fmmidwest.org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Your state chapter of AAFP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AD4B04E7-A392-3F42-BB8B-535E27D72D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" r="20"/>
          <a:stretch>
            <a:fillRect/>
          </a:stretch>
        </p:blipFill>
        <p:spPr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15024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26C0A-76EE-174B-8A1F-1CA9EBA23972}"/>
              </a:ext>
            </a:extLst>
          </p:cNvPr>
          <p:cNvSpPr txBox="1"/>
          <p:nvPr/>
        </p:nvSpPr>
        <p:spPr>
          <a:xfrm>
            <a:off x="987087" y="2333250"/>
            <a:ext cx="470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+mj-lt"/>
              </a:rPr>
              <a:t>The Interview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EA3D4-6CF9-9948-ABE5-F6464C880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" y="4289673"/>
            <a:ext cx="2501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7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Professional Priorities</a:t>
            </a:r>
          </a:p>
          <a:p>
            <a:r>
              <a:rPr lang="en-US" dirty="0">
                <a:solidFill>
                  <a:schemeClr val="tx1"/>
                </a:solidFill>
              </a:rPr>
              <a:t>Inpatient, Outpatient, Full Spectrum, OB, Urgent Care, Hospitalist, Combination</a:t>
            </a:r>
          </a:p>
          <a:p>
            <a:r>
              <a:rPr lang="en-US" dirty="0">
                <a:solidFill>
                  <a:schemeClr val="tx1"/>
                </a:solidFill>
              </a:rPr>
              <a:t>Employed or Private Practice</a:t>
            </a:r>
          </a:p>
          <a:p>
            <a:r>
              <a:rPr lang="en-US" dirty="0">
                <a:solidFill>
                  <a:schemeClr val="tx1"/>
                </a:solidFill>
              </a:rPr>
              <a:t>Large or Small Group</a:t>
            </a:r>
          </a:p>
          <a:p>
            <a:r>
              <a:rPr lang="en-US" dirty="0">
                <a:solidFill>
                  <a:schemeClr val="tx1"/>
                </a:solidFill>
              </a:rPr>
              <a:t>Location</a:t>
            </a:r>
          </a:p>
          <a:p>
            <a:r>
              <a:rPr lang="en-US" dirty="0">
                <a:solidFill>
                  <a:schemeClr val="tx1"/>
                </a:solidFill>
              </a:rPr>
              <a:t>Type of EMR</a:t>
            </a:r>
          </a:p>
          <a:p>
            <a:r>
              <a:rPr lang="en-US" dirty="0">
                <a:solidFill>
                  <a:schemeClr val="tx1"/>
                </a:solidFill>
              </a:rPr>
              <a:t>Teaching Opportunities</a:t>
            </a:r>
          </a:p>
          <a:p>
            <a:r>
              <a:rPr lang="en-US" dirty="0">
                <a:solidFill>
                  <a:schemeClr val="tx1"/>
                </a:solidFill>
              </a:rPr>
              <a:t>Colleagues- Mentors, other new physicians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Personal Priorities</a:t>
            </a:r>
          </a:p>
          <a:p>
            <a:r>
              <a:rPr lang="en-US" dirty="0">
                <a:solidFill>
                  <a:schemeClr val="tx1"/>
                </a:solidFill>
              </a:rPr>
              <a:t>SPEAK WITH YOUR SPOUSE/SO</a:t>
            </a:r>
          </a:p>
          <a:p>
            <a:r>
              <a:rPr lang="en-US" dirty="0">
                <a:solidFill>
                  <a:schemeClr val="tx1"/>
                </a:solidFill>
              </a:rPr>
              <a:t>Geographic Preference</a:t>
            </a:r>
          </a:p>
          <a:p>
            <a:r>
              <a:rPr lang="en-US" dirty="0">
                <a:solidFill>
                  <a:schemeClr val="tx1"/>
                </a:solidFill>
              </a:rPr>
              <a:t>Proximity to family </a:t>
            </a:r>
          </a:p>
          <a:p>
            <a:r>
              <a:rPr lang="en-US" dirty="0">
                <a:solidFill>
                  <a:schemeClr val="tx1"/>
                </a:solidFill>
              </a:rPr>
              <a:t>Job for Spouse/SO</a:t>
            </a:r>
          </a:p>
          <a:p>
            <a:r>
              <a:rPr lang="en-US" dirty="0">
                <a:solidFill>
                  <a:schemeClr val="tx1"/>
                </a:solidFill>
              </a:rPr>
              <a:t>School needs/preferences</a:t>
            </a:r>
          </a:p>
          <a:p>
            <a:r>
              <a:rPr lang="en-US" dirty="0">
                <a:solidFill>
                  <a:schemeClr val="tx1"/>
                </a:solidFill>
              </a:rPr>
              <a:t>Size of Community</a:t>
            </a:r>
          </a:p>
          <a:p>
            <a:r>
              <a:rPr lang="en-US" dirty="0">
                <a:solidFill>
                  <a:schemeClr val="tx1"/>
                </a:solidFill>
              </a:rPr>
              <a:t>Amenities</a:t>
            </a:r>
          </a:p>
          <a:p>
            <a:r>
              <a:rPr lang="en-US" dirty="0">
                <a:solidFill>
                  <a:schemeClr val="tx1"/>
                </a:solidFill>
              </a:rPr>
              <a:t>Recreational Opportunities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4272" y="332509"/>
            <a:ext cx="8551128" cy="632966"/>
          </a:xfrm>
        </p:spPr>
        <p:txBody>
          <a:bodyPr/>
          <a:lstStyle/>
          <a:p>
            <a:r>
              <a:rPr lang="en-US" dirty="0"/>
              <a:t>Prior to Interviewing</a:t>
            </a:r>
          </a:p>
        </p:txBody>
      </p:sp>
    </p:spTree>
    <p:extLst>
      <p:ext uri="{BB962C8B-B14F-4D97-AF65-F5344CB8AC3E}">
        <p14:creationId xmlns:p14="http://schemas.microsoft.com/office/powerpoint/2010/main" val="229943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9400" y="397164"/>
            <a:ext cx="4826000" cy="568311"/>
          </a:xfrm>
        </p:spPr>
        <p:txBody>
          <a:bodyPr/>
          <a:lstStyle/>
          <a:p>
            <a:r>
              <a:rPr lang="en-US" dirty="0"/>
              <a:t>Ask Questions During Your Interview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Be Prepared. It is important to ask questions during the interview. It shows:</a:t>
            </a:r>
          </a:p>
          <a:p>
            <a:r>
              <a:rPr lang="en-US" dirty="0">
                <a:solidFill>
                  <a:schemeClr val="tx1"/>
                </a:solidFill>
              </a:rPr>
              <a:t>You are genuinely interested in the practice</a:t>
            </a:r>
          </a:p>
          <a:p>
            <a:r>
              <a:rPr lang="en-US" dirty="0">
                <a:solidFill>
                  <a:schemeClr val="tx1"/>
                </a:solidFill>
              </a:rPr>
              <a:t>You are trying to envision yourself in the practice</a:t>
            </a:r>
          </a:p>
          <a:p>
            <a:r>
              <a:rPr lang="en-US" dirty="0">
                <a:solidFill>
                  <a:schemeClr val="tx1"/>
                </a:solidFill>
              </a:rPr>
              <a:t>You know what you want and have done your homework. </a:t>
            </a:r>
          </a:p>
          <a:p>
            <a:r>
              <a:rPr lang="en-US" dirty="0">
                <a:solidFill>
                  <a:schemeClr val="tx1"/>
                </a:solidFill>
              </a:rPr>
              <a:t>You have a standard expectation of a practice</a:t>
            </a:r>
          </a:p>
          <a:p>
            <a:r>
              <a:rPr lang="en-US" dirty="0">
                <a:solidFill>
                  <a:schemeClr val="tx1"/>
                </a:solidFill>
              </a:rPr>
              <a:t>You are comparing them to others</a:t>
            </a:r>
          </a:p>
          <a:p>
            <a:r>
              <a:rPr lang="en-US" dirty="0">
                <a:solidFill>
                  <a:schemeClr val="tx1"/>
                </a:solidFill>
              </a:rPr>
              <a:t>You have something to offer the practice.</a:t>
            </a:r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AD4B04E7-A392-3F42-BB8B-535E27D72D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" r="20"/>
          <a:stretch>
            <a:fillRect/>
          </a:stretch>
        </p:blipFill>
        <p:spPr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78776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Know what you want in a practice opportunity and community</a:t>
            </a:r>
          </a:p>
          <a:p>
            <a:r>
              <a:rPr lang="en-US" dirty="0">
                <a:solidFill>
                  <a:schemeClr val="tx1"/>
                </a:solidFill>
              </a:rPr>
              <a:t>Research the opportunity: Explore the websites for the practice, clinic, hospital and community before you email or call the practice.</a:t>
            </a:r>
          </a:p>
          <a:p>
            <a:r>
              <a:rPr lang="en-US" dirty="0">
                <a:solidFill>
                  <a:schemeClr val="tx1"/>
                </a:solidFill>
              </a:rPr>
              <a:t>Prepare for a phone interview. Be ready to ask &amp; answer questions. </a:t>
            </a:r>
          </a:p>
          <a:p>
            <a:r>
              <a:rPr lang="en-US" dirty="0">
                <a:solidFill>
                  <a:schemeClr val="tx1"/>
                </a:solidFill>
              </a:rPr>
              <a:t>Use common Sense: Dress appropriately, maintain good eye contact, arrive early, turn off cell phone, smile and exhibit a positive attitude. </a:t>
            </a:r>
          </a:p>
          <a:p>
            <a:r>
              <a:rPr lang="en-US" dirty="0">
                <a:solidFill>
                  <a:schemeClr val="tx1"/>
                </a:solidFill>
              </a:rPr>
              <a:t>Be ready for the lunch interview &amp; or dinner interview</a:t>
            </a:r>
          </a:p>
          <a:p>
            <a:r>
              <a:rPr lang="en-US" dirty="0">
                <a:solidFill>
                  <a:schemeClr val="tx1"/>
                </a:solidFill>
              </a:rPr>
              <a:t>Be prepared to take notes</a:t>
            </a:r>
          </a:p>
          <a:p>
            <a:r>
              <a:rPr lang="en-US" dirty="0">
                <a:solidFill>
                  <a:schemeClr val="tx1"/>
                </a:solidFill>
              </a:rPr>
              <a:t>Virtual Interviews- Make sure your virtual platform works- both audio and visual and there are no distractions.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705350" y="1170556"/>
            <a:ext cx="4210050" cy="3151189"/>
          </a:xfrm>
        </p:spPr>
        <p:txBody>
          <a:bodyPr>
            <a:norm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Be friendly to everyone you come in contact with. You are on the interview the entire time- whether meeting with administration, physicians or being escorted around as well as on a city tour. </a:t>
            </a:r>
          </a:p>
          <a:p>
            <a:r>
              <a:rPr lang="en-US" sz="1100" dirty="0">
                <a:solidFill>
                  <a:schemeClr val="tx1"/>
                </a:solidFill>
              </a:rPr>
              <a:t>Ask questions- you never know what you don’t know. Use the resources available to you, your Program Director and Faculty, 3</a:t>
            </a:r>
            <a:r>
              <a:rPr lang="en-US" sz="1100" baseline="30000" dirty="0">
                <a:solidFill>
                  <a:schemeClr val="tx1"/>
                </a:solidFill>
              </a:rPr>
              <a:t>rd</a:t>
            </a:r>
            <a:r>
              <a:rPr lang="en-US" sz="1100" dirty="0">
                <a:solidFill>
                  <a:schemeClr val="tx1"/>
                </a:solidFill>
              </a:rPr>
              <a:t> year residents, physicians in practice, previous graduates of your program, physician recruiters in your </a:t>
            </a:r>
            <a:r>
              <a:rPr lang="en-US" sz="1100" dirty="0" err="1">
                <a:solidFill>
                  <a:schemeClr val="tx1"/>
                </a:solidFill>
              </a:rPr>
              <a:t>systesm</a:t>
            </a:r>
            <a:r>
              <a:rPr lang="en-US" sz="1100" dirty="0">
                <a:solidFill>
                  <a:schemeClr val="tx1"/>
                </a:solidFill>
              </a:rPr>
              <a:t>. </a:t>
            </a:r>
          </a:p>
          <a:p>
            <a:r>
              <a:rPr lang="en-US" sz="1100" dirty="0">
                <a:solidFill>
                  <a:schemeClr val="tx1"/>
                </a:solidFill>
              </a:rPr>
              <a:t>Make sure you understand the “next steps” in the hiring process. </a:t>
            </a:r>
          </a:p>
          <a:p>
            <a:r>
              <a:rPr lang="en-US" sz="1100" dirty="0">
                <a:solidFill>
                  <a:schemeClr val="tx1"/>
                </a:solidFill>
              </a:rPr>
              <a:t>Follow up your interview visit with a handwritten Thank you card. Proximity to family </a:t>
            </a:r>
          </a:p>
          <a:p>
            <a:r>
              <a:rPr lang="en-US" sz="1100" dirty="0">
                <a:solidFill>
                  <a:schemeClr val="tx1"/>
                </a:solidFill>
              </a:rPr>
              <a:t>Remember the goal of an interview is to gain a job offer.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4272" y="312037"/>
            <a:ext cx="8551128" cy="632966"/>
          </a:xfrm>
        </p:spPr>
        <p:txBody>
          <a:bodyPr/>
          <a:lstStyle/>
          <a:p>
            <a:r>
              <a:rPr lang="en-US" dirty="0"/>
              <a:t>Interview DO’s</a:t>
            </a:r>
          </a:p>
        </p:txBody>
      </p:sp>
    </p:spTree>
    <p:extLst>
      <p:ext uri="{BB962C8B-B14F-4D97-AF65-F5344CB8AC3E}">
        <p14:creationId xmlns:p14="http://schemas.microsoft.com/office/powerpoint/2010/main" val="52157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269493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Let nerves take over: remain confidant but not arrogant. 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Make demands or voice aspects of the job that are not ideal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Make negative comments about others or other places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Treat the interview casually (as if you are shopping around)</a:t>
            </a:r>
          </a:p>
          <a:p>
            <a:r>
              <a:rPr lang="en-US" sz="1600" dirty="0">
                <a:solidFill>
                  <a:schemeClr val="tx1"/>
                </a:solidFill>
              </a:rPr>
              <a:t>Give the impression that you are only interested due to geographic location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Ask about salary or benefits unless the subject is raised by the interviewed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Make a decision before there is a decision to be made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89154"/>
            <a:ext cx="8450179" cy="642202"/>
          </a:xfrm>
        </p:spPr>
        <p:txBody>
          <a:bodyPr/>
          <a:lstStyle/>
          <a:p>
            <a:r>
              <a:rPr lang="en-US" sz="3200" dirty="0"/>
              <a:t>Interview DON’Ts</a:t>
            </a:r>
            <a:br>
              <a:rPr lang="en-US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9165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91821"/>
            <a:ext cx="8686800" cy="33778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</a:rPr>
              <a:t>Make up of the group- did you click?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</a:rPr>
              <a:t>Practice- does the practice meet the majority of your requirements? 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</a:rPr>
              <a:t>Community- does the community meet your families needs?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</a:rPr>
              <a:t>Compensation Packages</a:t>
            </a:r>
          </a:p>
          <a:p>
            <a:r>
              <a:rPr lang="en-US" sz="1300" dirty="0">
                <a:solidFill>
                  <a:schemeClr val="tx1"/>
                </a:solidFill>
              </a:rPr>
              <a:t>Salary- Is there a guarantee?, how long? Production based or straight salary, How many </a:t>
            </a:r>
            <a:r>
              <a:rPr lang="en-US" sz="1300" dirty="0" err="1">
                <a:solidFill>
                  <a:schemeClr val="tx1"/>
                </a:solidFill>
              </a:rPr>
              <a:t>pt</a:t>
            </a:r>
            <a:r>
              <a:rPr lang="en-US" sz="1300" dirty="0">
                <a:solidFill>
                  <a:schemeClr val="tx1"/>
                </a:solidFill>
              </a:rPr>
              <a:t> visits are required, # days/week</a:t>
            </a:r>
          </a:p>
          <a:p>
            <a:r>
              <a:rPr lang="en-US" sz="1300" dirty="0">
                <a:solidFill>
                  <a:schemeClr val="tx1"/>
                </a:solidFill>
              </a:rPr>
              <a:t>Loan repayment/forgiveness options-  Federal, state, system options. Has anyone received this prior?</a:t>
            </a:r>
          </a:p>
          <a:p>
            <a:r>
              <a:rPr lang="en-US" sz="1300" dirty="0">
                <a:solidFill>
                  <a:schemeClr val="tx1"/>
                </a:solidFill>
              </a:rPr>
              <a:t>Benefits Package-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Malpractice Insurance – Do they pay tail insurance?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Health, Dental insurances- when does it start?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Short &amp; Long term Disability insurances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PTO &amp; Sick days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Retirement plans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CME days and money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Relocation</a:t>
            </a:r>
          </a:p>
          <a:p>
            <a:pPr lvl="1"/>
            <a:r>
              <a:rPr lang="en-US" sz="1100" dirty="0">
                <a:solidFill>
                  <a:schemeClr val="tx1"/>
                </a:solidFill>
              </a:rPr>
              <a:t>Memberships Dues, Cell phone, business expenses?</a:t>
            </a:r>
          </a:p>
          <a:p>
            <a:pPr lvl="1"/>
            <a:endParaRPr lang="en-US" sz="1100" dirty="0">
              <a:solidFill>
                <a:schemeClr val="tx1"/>
              </a:solidFill>
            </a:endParaRPr>
          </a:p>
          <a:p>
            <a:r>
              <a:rPr lang="en-US" sz="1300" dirty="0">
                <a:solidFill>
                  <a:schemeClr val="tx1"/>
                </a:solidFill>
              </a:rPr>
              <a:t>Other Benefits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89154"/>
            <a:ext cx="8450179" cy="642202"/>
          </a:xfrm>
        </p:spPr>
        <p:txBody>
          <a:bodyPr/>
          <a:lstStyle/>
          <a:p>
            <a:r>
              <a:rPr lang="en-US" dirty="0"/>
              <a:t>After the Interviews Evaluate the Practice Opportunities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755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269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700" b="1" dirty="0">
              <a:solidFill>
                <a:schemeClr val="tx1"/>
              </a:solidFill>
            </a:endParaRPr>
          </a:p>
          <a:p>
            <a:r>
              <a:rPr lang="en-US" sz="1300" dirty="0">
                <a:solidFill>
                  <a:schemeClr val="tx1"/>
                </a:solidFill>
              </a:rPr>
              <a:t>Get a separate email address for your job search</a:t>
            </a:r>
          </a:p>
          <a:p>
            <a:r>
              <a:rPr lang="en-US" sz="1300" dirty="0">
                <a:solidFill>
                  <a:schemeClr val="tx1"/>
                </a:solidFill>
              </a:rPr>
              <a:t>Google yourself</a:t>
            </a:r>
          </a:p>
          <a:p>
            <a:r>
              <a:rPr lang="en-US" sz="1300" dirty="0">
                <a:solidFill>
                  <a:schemeClr val="tx1"/>
                </a:solidFill>
              </a:rPr>
              <a:t>Always be professional</a:t>
            </a:r>
          </a:p>
          <a:p>
            <a:r>
              <a:rPr lang="en-US" sz="1300" dirty="0">
                <a:solidFill>
                  <a:schemeClr val="tx1"/>
                </a:solidFill>
              </a:rPr>
              <a:t>Don’t ask about money right away</a:t>
            </a:r>
          </a:p>
          <a:p>
            <a:r>
              <a:rPr lang="en-US" sz="1300" dirty="0">
                <a:solidFill>
                  <a:schemeClr val="tx1"/>
                </a:solidFill>
              </a:rPr>
              <a:t>Treat everyone as if they are a potential customer</a:t>
            </a:r>
          </a:p>
          <a:p>
            <a:r>
              <a:rPr lang="en-US" sz="1300" dirty="0">
                <a:solidFill>
                  <a:schemeClr val="tx1"/>
                </a:solidFill>
              </a:rPr>
              <a:t>Keep in touch with the person responsible for hiring</a:t>
            </a:r>
          </a:p>
          <a:p>
            <a:r>
              <a:rPr lang="en-US" sz="1300" dirty="0">
                <a:solidFill>
                  <a:schemeClr val="tx1"/>
                </a:solidFill>
              </a:rPr>
              <a:t>Close the loop on every opportunity where you applied. You never know when you may be contacting them again.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89154"/>
            <a:ext cx="8450179" cy="642202"/>
          </a:xfrm>
        </p:spPr>
        <p:txBody>
          <a:bodyPr/>
          <a:lstStyle/>
          <a:p>
            <a:r>
              <a:rPr lang="en-US" sz="3200" dirty="0"/>
              <a:t>Extra Tips</a:t>
            </a:r>
            <a:br>
              <a:rPr lang="en-US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909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How You Really Sound in Job Interviews | Fast Company">
            <a:hlinkClick r:id="" action="ppaction://media"/>
            <a:extLst>
              <a:ext uri="{FF2B5EF4-FFF2-40B4-BE49-F238E27FC236}">
                <a16:creationId xmlns:a16="http://schemas.microsoft.com/office/drawing/2014/main" id="{8EACED91-4F56-4CD3-AAF2-A730D4502F09}"/>
              </a:ext>
            </a:extLst>
          </p:cNvPr>
          <p:cNvPicPr>
            <a:picLocks noGrp="1" noRot="1" noChangeAspect="1"/>
          </p:cNvPicPr>
          <p:nvPr>
            <p:ph type="media" sz="quarter" idx="17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0935" y="990600"/>
            <a:ext cx="5622131" cy="3162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F9E36-CD39-4DDD-927C-C07E8C070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F7D47E-C6AE-EF43-8B02-A96763B31FF6}"/>
              </a:ext>
            </a:extLst>
          </p:cNvPr>
          <p:cNvSpPr txBox="1"/>
          <p:nvPr/>
        </p:nvSpPr>
        <p:spPr>
          <a:xfrm>
            <a:off x="2109231" y="1745609"/>
            <a:ext cx="4707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+mj-lt"/>
              </a:rPr>
              <a:t>Life After Residency Finding 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  <a:latin typeface="+mj-lt"/>
              </a:rPr>
              <a:t>Your Best Fit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PRESENTED BY CASSIE TINIUS, 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PHYSICIAN RECRUITER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CentraCare</a:t>
            </a:r>
          </a:p>
          <a:p>
            <a:pPr algn="ctr"/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F4786-3FB9-3F40-89F0-706CEDBF6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32" y="4520539"/>
            <a:ext cx="2077885" cy="6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3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26C0A-76EE-174B-8A1F-1CA9EBA23972}"/>
              </a:ext>
            </a:extLst>
          </p:cNvPr>
          <p:cNvSpPr txBox="1"/>
          <p:nvPr/>
        </p:nvSpPr>
        <p:spPr>
          <a:xfrm>
            <a:off x="1014383" y="2323423"/>
            <a:ext cx="470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+mj-lt"/>
              </a:rPr>
              <a:t>Planning Your Future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EA3D4-6CF9-9948-ABE5-F6464C880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" y="4289673"/>
            <a:ext cx="2501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Start Early</a:t>
            </a:r>
          </a:p>
          <a:p>
            <a:r>
              <a:rPr lang="en-US" sz="1400" dirty="0">
                <a:solidFill>
                  <a:schemeClr val="tx1"/>
                </a:solidFill>
              </a:rPr>
              <a:t>Determine your personal and professional needs.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Fine-Tune your CV</a:t>
            </a:r>
          </a:p>
          <a:p>
            <a:r>
              <a:rPr lang="en-US" sz="1400" dirty="0">
                <a:solidFill>
                  <a:schemeClr val="tx1"/>
                </a:solidFill>
              </a:rPr>
              <a:t>Identify and contact sites that meet your preferences</a:t>
            </a:r>
          </a:p>
          <a:p>
            <a:r>
              <a:rPr lang="en-US" sz="1400" dirty="0">
                <a:solidFill>
                  <a:schemeClr val="tx1"/>
                </a:solidFill>
              </a:rPr>
              <a:t>Screen out “bad matches” early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Prepare for virtual interviews and on-site visits</a:t>
            </a:r>
          </a:p>
          <a:p>
            <a:r>
              <a:rPr lang="en-US" sz="1400" dirty="0">
                <a:solidFill>
                  <a:schemeClr val="tx1"/>
                </a:solidFill>
              </a:rPr>
              <a:t>Assess and compare practices and communities</a:t>
            </a:r>
          </a:p>
          <a:p>
            <a:r>
              <a:rPr lang="en-US" sz="1400" dirty="0">
                <a:solidFill>
                  <a:schemeClr val="tx1"/>
                </a:solidFill>
              </a:rPr>
              <a:t>Negotiate a contract</a:t>
            </a:r>
          </a:p>
          <a:p>
            <a:r>
              <a:rPr lang="en-US" sz="1400" dirty="0">
                <a:solidFill>
                  <a:schemeClr val="tx1"/>
                </a:solidFill>
              </a:rPr>
              <a:t>Allow 6 months for licensing and credentialing from the time you plan to start your job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0" y="323273"/>
            <a:ext cx="8450179" cy="642202"/>
          </a:xfrm>
        </p:spPr>
        <p:txBody>
          <a:bodyPr/>
          <a:lstStyle/>
          <a:p>
            <a:r>
              <a:rPr lang="en-US" dirty="0"/>
              <a:t>Key Decision Points in Your Job Search</a:t>
            </a:r>
          </a:p>
        </p:txBody>
      </p:sp>
    </p:spTree>
    <p:extLst>
      <p:ext uri="{BB962C8B-B14F-4D97-AF65-F5344CB8AC3E}">
        <p14:creationId xmlns:p14="http://schemas.microsoft.com/office/powerpoint/2010/main" val="36187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269493"/>
          </a:xfrm>
        </p:spPr>
        <p:txBody>
          <a:bodyPr>
            <a:normAutofit fontScale="77500" lnSpcReduction="20000"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Determine your personal and professional  preferences </a:t>
            </a:r>
          </a:p>
          <a:p>
            <a:r>
              <a:rPr lang="en-US" sz="1300" dirty="0">
                <a:solidFill>
                  <a:schemeClr val="tx1"/>
                </a:solidFill>
              </a:rPr>
              <a:t>Draft your CV. Solicit and compile references </a:t>
            </a:r>
          </a:p>
          <a:p>
            <a:pPr marL="0" indent="0">
              <a:buNone/>
            </a:pPr>
            <a:r>
              <a:rPr lang="en-US" sz="1300" b="1" dirty="0">
                <a:solidFill>
                  <a:schemeClr val="tx1"/>
                </a:solidFill>
              </a:rPr>
              <a:t>Spring/Summer the end of 2</a:t>
            </a:r>
            <a:r>
              <a:rPr lang="en-US" sz="1300" b="1" baseline="30000" dirty="0">
                <a:solidFill>
                  <a:schemeClr val="tx1"/>
                </a:solidFill>
              </a:rPr>
              <a:t>nd</a:t>
            </a:r>
            <a:r>
              <a:rPr lang="en-US" sz="1300" b="1" dirty="0">
                <a:solidFill>
                  <a:schemeClr val="tx1"/>
                </a:solidFill>
              </a:rPr>
              <a:t> Year</a:t>
            </a:r>
          </a:p>
          <a:p>
            <a:r>
              <a:rPr lang="en-US" sz="1300" dirty="0">
                <a:solidFill>
                  <a:schemeClr val="tx1"/>
                </a:solidFill>
              </a:rPr>
              <a:t>Complete your CV</a:t>
            </a:r>
          </a:p>
          <a:p>
            <a:pPr marL="0" indent="0">
              <a:buNone/>
            </a:pPr>
            <a:r>
              <a:rPr lang="en-US" sz="1300" b="1" dirty="0">
                <a:solidFill>
                  <a:schemeClr val="tx1"/>
                </a:solidFill>
              </a:rPr>
              <a:t>Beginning of 3</a:t>
            </a:r>
            <a:r>
              <a:rPr lang="en-US" sz="1300" b="1" baseline="30000" dirty="0">
                <a:solidFill>
                  <a:schemeClr val="tx1"/>
                </a:solidFill>
              </a:rPr>
              <a:t>rd</a:t>
            </a:r>
            <a:r>
              <a:rPr lang="en-US" sz="1300" b="1" dirty="0">
                <a:solidFill>
                  <a:schemeClr val="tx1"/>
                </a:solidFill>
              </a:rPr>
              <a:t> Year </a:t>
            </a:r>
          </a:p>
          <a:p>
            <a:r>
              <a:rPr lang="en-US" sz="1300" dirty="0">
                <a:solidFill>
                  <a:schemeClr val="tx1"/>
                </a:solidFill>
              </a:rPr>
              <a:t>Network with others, begin phone interviews</a:t>
            </a:r>
          </a:p>
          <a:p>
            <a:r>
              <a:rPr lang="en-US" sz="1300" dirty="0">
                <a:solidFill>
                  <a:schemeClr val="tx1"/>
                </a:solidFill>
              </a:rPr>
              <a:t>Set up Interviews</a:t>
            </a:r>
          </a:p>
          <a:p>
            <a:pPr marL="0" indent="0">
              <a:buNone/>
            </a:pPr>
            <a:r>
              <a:rPr lang="en-US" sz="1300" b="1" dirty="0">
                <a:solidFill>
                  <a:schemeClr val="tx1"/>
                </a:solidFill>
              </a:rPr>
              <a:t>August-December</a:t>
            </a:r>
          </a:p>
          <a:p>
            <a:r>
              <a:rPr lang="en-US" sz="1300" dirty="0">
                <a:solidFill>
                  <a:schemeClr val="tx1"/>
                </a:solidFill>
              </a:rPr>
              <a:t>Interview at desired locations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5C3DE"/>
              </a:buClr>
              <a:buSzTx/>
              <a:buFont typeface="Webdings" panose="05030102010509060703" pitchFamily="18" charset="2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January</a:t>
            </a: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5C3DE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 up loose ends</a:t>
            </a: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5C3DE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Make a decision 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95978"/>
            <a:ext cx="8450179" cy="642202"/>
          </a:xfrm>
        </p:spPr>
        <p:txBody>
          <a:bodyPr/>
          <a:lstStyle/>
          <a:p>
            <a:r>
              <a:rPr lang="en-US" dirty="0"/>
              <a:t>Practice Search Timeline</a:t>
            </a:r>
            <a:br>
              <a:rPr lang="en-US" dirty="0"/>
            </a:br>
            <a:r>
              <a:rPr lang="en-US" sz="1800" dirty="0"/>
              <a:t>Starting in your 2</a:t>
            </a:r>
            <a:r>
              <a:rPr lang="en-US" sz="1800" baseline="30000" dirty="0"/>
              <a:t>nd</a:t>
            </a:r>
            <a:r>
              <a:rPr lang="en-US" sz="1800" dirty="0"/>
              <a:t> year of residency</a:t>
            </a:r>
          </a:p>
        </p:txBody>
      </p:sp>
    </p:spTree>
    <p:extLst>
      <p:ext uri="{BB962C8B-B14F-4D97-AF65-F5344CB8AC3E}">
        <p14:creationId xmlns:p14="http://schemas.microsoft.com/office/powerpoint/2010/main" val="209891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February</a:t>
            </a:r>
          </a:p>
          <a:p>
            <a:r>
              <a:rPr lang="en-US" sz="1200" dirty="0">
                <a:solidFill>
                  <a:schemeClr val="tx1"/>
                </a:solidFill>
              </a:rPr>
              <a:t>Negotiate a contract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May-June</a:t>
            </a:r>
          </a:p>
          <a:p>
            <a:r>
              <a:rPr lang="en-US" sz="1200" dirty="0">
                <a:solidFill>
                  <a:schemeClr val="tx1"/>
                </a:solidFill>
              </a:rPr>
              <a:t>Finish up Residency and Graduate</a:t>
            </a:r>
          </a:p>
          <a:p>
            <a:r>
              <a:rPr lang="en-US" sz="1200" dirty="0">
                <a:solidFill>
                  <a:schemeClr val="tx1"/>
                </a:solidFill>
              </a:rPr>
              <a:t>Find a residence</a:t>
            </a:r>
          </a:p>
          <a:p>
            <a:r>
              <a:rPr lang="en-US" sz="1200" dirty="0">
                <a:solidFill>
                  <a:schemeClr val="tx1"/>
                </a:solidFill>
              </a:rPr>
              <a:t>Negotiate a mortgage or sign a lease 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July</a:t>
            </a:r>
          </a:p>
          <a:p>
            <a:r>
              <a:rPr lang="en-US" sz="1200" dirty="0">
                <a:solidFill>
                  <a:schemeClr val="tx1"/>
                </a:solidFill>
              </a:rPr>
              <a:t>Move and start work or Take a Vacation!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August- October </a:t>
            </a:r>
          </a:p>
          <a:p>
            <a:r>
              <a:rPr lang="en-US" sz="1200" dirty="0">
                <a:solidFill>
                  <a:schemeClr val="tx1"/>
                </a:solidFill>
              </a:rPr>
              <a:t>Start Work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89154"/>
            <a:ext cx="8450179" cy="642202"/>
          </a:xfrm>
        </p:spPr>
        <p:txBody>
          <a:bodyPr/>
          <a:lstStyle/>
          <a:p>
            <a:r>
              <a:rPr lang="en-US" dirty="0"/>
              <a:t>Practice Search Timeline Continued</a:t>
            </a:r>
            <a:br>
              <a:rPr lang="en-US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552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26C0A-76EE-174B-8A1F-1CA9EBA23972}"/>
              </a:ext>
            </a:extLst>
          </p:cNvPr>
          <p:cNvSpPr txBox="1"/>
          <p:nvPr/>
        </p:nvSpPr>
        <p:spPr>
          <a:xfrm>
            <a:off x="1000735" y="2337071"/>
            <a:ext cx="470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+mj-lt"/>
              </a:rPr>
              <a:t>A Guide to Preparing 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latin typeface="+mj-lt"/>
              </a:rPr>
              <a:t>Your CV &amp; 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EA3D4-6CF9-9948-ABE5-F6464C880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" y="4289673"/>
            <a:ext cx="2501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269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chemeClr val="tx1"/>
                </a:solidFill>
              </a:rPr>
              <a:t>An introductory email may be your cover letter or you can attach an actual letter with your CV</a:t>
            </a:r>
          </a:p>
          <a:p>
            <a:pPr marL="0" indent="0" algn="ctr">
              <a:buNone/>
            </a:pPr>
            <a:endParaRPr lang="en-US" sz="1700" b="1" dirty="0">
              <a:solidFill>
                <a:schemeClr val="tx1"/>
              </a:solidFill>
            </a:endParaRPr>
          </a:p>
          <a:p>
            <a:r>
              <a:rPr lang="en-US" sz="1300" dirty="0">
                <a:solidFill>
                  <a:schemeClr val="tx1"/>
                </a:solidFill>
              </a:rPr>
              <a:t>Customize each letter for each opportunity that you are applying</a:t>
            </a:r>
          </a:p>
          <a:p>
            <a:r>
              <a:rPr lang="en-US" sz="1300" dirty="0">
                <a:solidFill>
                  <a:schemeClr val="tx1"/>
                </a:solidFill>
              </a:rPr>
              <a:t>Remember, your CV &amp; cover letter is your first impression of who you are and of your experiences and skills.</a:t>
            </a:r>
          </a:p>
          <a:p>
            <a:r>
              <a:rPr lang="en-US" sz="1300" dirty="0">
                <a:solidFill>
                  <a:schemeClr val="tx1"/>
                </a:solidFill>
              </a:rPr>
              <a:t>If you feel you need additional information on how to compose a CV, look on the internet. There are several companies that have templates to purchase to compose your CV. Other sites offer a service to customize your CV for a fee. </a:t>
            </a:r>
          </a:p>
          <a:p>
            <a:r>
              <a:rPr lang="en-US" sz="1300" dirty="0">
                <a:solidFill>
                  <a:schemeClr val="tx1"/>
                </a:solidFill>
              </a:rPr>
              <a:t>You can start with your CV from your residency applications. 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289154"/>
            <a:ext cx="8450179" cy="642202"/>
          </a:xfrm>
        </p:spPr>
        <p:txBody>
          <a:bodyPr/>
          <a:lstStyle/>
          <a:p>
            <a:r>
              <a:rPr lang="en-US" dirty="0"/>
              <a:t>Your Cover Letter or Email</a:t>
            </a:r>
            <a:br>
              <a:rPr lang="en-US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558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Contact information: Phone, Email and home address</a:t>
            </a:r>
          </a:p>
          <a:p>
            <a:r>
              <a:rPr lang="en-US" dirty="0">
                <a:solidFill>
                  <a:schemeClr val="tx1"/>
                </a:solidFill>
              </a:rPr>
              <a:t>Education and Training (include start &amp; completion dates)</a:t>
            </a:r>
          </a:p>
          <a:p>
            <a:r>
              <a:rPr lang="en-US" dirty="0">
                <a:solidFill>
                  <a:schemeClr val="tx1"/>
                </a:solidFill>
              </a:rPr>
              <a:t>Residency</a:t>
            </a:r>
          </a:p>
          <a:p>
            <a:r>
              <a:rPr lang="en-US" dirty="0">
                <a:solidFill>
                  <a:schemeClr val="tx1"/>
                </a:solidFill>
              </a:rPr>
              <a:t>Medical School</a:t>
            </a:r>
          </a:p>
          <a:p>
            <a:r>
              <a:rPr lang="en-US" dirty="0">
                <a:solidFill>
                  <a:schemeClr val="tx1"/>
                </a:solidFill>
              </a:rPr>
              <a:t>Undergraduate-Employment/Work experience</a:t>
            </a:r>
          </a:p>
          <a:p>
            <a:r>
              <a:rPr lang="en-US" dirty="0">
                <a:solidFill>
                  <a:schemeClr val="tx1"/>
                </a:solidFill>
              </a:rPr>
              <a:t>Provide chronological accounting with dates- explain any gaps</a:t>
            </a:r>
          </a:p>
          <a:p>
            <a:r>
              <a:rPr lang="en-US" dirty="0">
                <a:solidFill>
                  <a:schemeClr val="tx1"/>
                </a:solidFill>
              </a:rPr>
              <a:t>Include military experience</a:t>
            </a:r>
          </a:p>
          <a:p>
            <a:r>
              <a:rPr lang="en-US" dirty="0">
                <a:solidFill>
                  <a:schemeClr val="tx1"/>
                </a:solidFill>
              </a:rPr>
              <a:t>Include hospital medical affiliations with dates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Academic and teaching experience</a:t>
            </a:r>
          </a:p>
          <a:p>
            <a:r>
              <a:rPr lang="en-US" dirty="0">
                <a:solidFill>
                  <a:schemeClr val="tx1"/>
                </a:solidFill>
              </a:rPr>
              <a:t>Certification(s)</a:t>
            </a:r>
          </a:p>
          <a:p>
            <a:r>
              <a:rPr lang="en-US" dirty="0">
                <a:solidFill>
                  <a:schemeClr val="tx1"/>
                </a:solidFill>
              </a:rPr>
              <a:t>License(s)- state and expiration dates</a:t>
            </a:r>
          </a:p>
          <a:p>
            <a:r>
              <a:rPr lang="en-US" dirty="0">
                <a:solidFill>
                  <a:schemeClr val="tx1"/>
                </a:solidFill>
              </a:rPr>
              <a:t>Professional Memberships and affiliations</a:t>
            </a:r>
          </a:p>
          <a:p>
            <a:r>
              <a:rPr lang="en-US" dirty="0">
                <a:solidFill>
                  <a:schemeClr val="tx1"/>
                </a:solidFill>
              </a:rPr>
              <a:t>Clinical research</a:t>
            </a:r>
          </a:p>
          <a:p>
            <a:r>
              <a:rPr lang="en-US" dirty="0">
                <a:solidFill>
                  <a:schemeClr val="tx1"/>
                </a:solidFill>
              </a:rPr>
              <a:t>Publications/Abstracts/Presentation</a:t>
            </a:r>
          </a:p>
          <a:p>
            <a:r>
              <a:rPr lang="en-US" dirty="0">
                <a:solidFill>
                  <a:schemeClr val="tx1"/>
                </a:solidFill>
              </a:rPr>
              <a:t>Visa Status</a:t>
            </a:r>
          </a:p>
          <a:p>
            <a:r>
              <a:rPr lang="en-US" dirty="0">
                <a:solidFill>
                  <a:schemeClr val="tx1"/>
                </a:solidFill>
              </a:rPr>
              <a:t>Personal information such as hobbies, interests, family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4272" y="332509"/>
            <a:ext cx="8551128" cy="632966"/>
          </a:xfrm>
        </p:spPr>
        <p:txBody>
          <a:bodyPr/>
          <a:lstStyle/>
          <a:p>
            <a:r>
              <a:rPr lang="en-US" dirty="0"/>
              <a:t>What to Include on Your CV </a:t>
            </a:r>
          </a:p>
        </p:txBody>
      </p:sp>
    </p:spTree>
    <p:extLst>
      <p:ext uri="{BB962C8B-B14F-4D97-AF65-F5344CB8AC3E}">
        <p14:creationId xmlns:p14="http://schemas.microsoft.com/office/powerpoint/2010/main" val="616956740"/>
      </p:ext>
    </p:extLst>
  </p:cSld>
  <p:clrMapOvr>
    <a:masterClrMapping/>
  </p:clrMapOvr>
</p:sld>
</file>

<file path=ppt/theme/theme1.xml><?xml version="1.0" encoding="utf-8"?>
<a:theme xmlns:a="http://schemas.openxmlformats.org/drawingml/2006/main" name="Essentialist Wide">
  <a:themeElements>
    <a:clrScheme name="CentraCare Corporate Colors for Powerpoint">
      <a:dk1>
        <a:srgbClr val="000000"/>
      </a:dk1>
      <a:lt1>
        <a:srgbClr val="FFFFFF"/>
      </a:lt1>
      <a:dk2>
        <a:srgbClr val="005A9C"/>
      </a:dk2>
      <a:lt2>
        <a:srgbClr val="05C3DE"/>
      </a:lt2>
      <a:accent1>
        <a:srgbClr val="263777"/>
      </a:accent1>
      <a:accent2>
        <a:srgbClr val="005A9C"/>
      </a:accent2>
      <a:accent3>
        <a:srgbClr val="05C3DE"/>
      </a:accent3>
      <a:accent4>
        <a:srgbClr val="6B7069"/>
      </a:accent4>
      <a:accent5>
        <a:srgbClr val="2A2A2A"/>
      </a:accent5>
      <a:accent6>
        <a:srgbClr val="B5B5B5"/>
      </a:accent6>
      <a:hlink>
        <a:srgbClr val="263777"/>
      </a:hlink>
      <a:folHlink>
        <a:srgbClr val="263777"/>
      </a:folHlink>
    </a:clrScheme>
    <a:fontScheme name="Custom 16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0846EFFCEA141B53184971A8198CC" ma:contentTypeVersion="6" ma:contentTypeDescription="Create a new document." ma:contentTypeScope="" ma:versionID="460d747ae7b2fda847fad27980d2a548">
  <xsd:schema xmlns:xsd="http://www.w3.org/2001/XMLSchema" xmlns:xs="http://www.w3.org/2001/XMLSchema" xmlns:p="http://schemas.microsoft.com/office/2006/metadata/properties" xmlns:ns2="a631d826-c51d-4d5f-9780-ea4e7c35afba" xmlns:ns3="044acdb9-bc39-4522-a7c3-be1bc1c1187b" targetNamespace="http://schemas.microsoft.com/office/2006/metadata/properties" ma:root="true" ma:fieldsID="29181036ad6eddaf1e4e428e602ac8fe" ns2:_="" ns3:_="">
    <xsd:import namespace="a631d826-c51d-4d5f-9780-ea4e7c35afba"/>
    <xsd:import namespace="044acdb9-bc39-4522-a7c3-be1bc1c118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1d826-c51d-4d5f-9780-ea4e7c35a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acdb9-bc39-4522-a7c3-be1bc1c1187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6E1C76-A658-4B34-96B3-3FC1F3FED27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7AC6EA9-69EE-4927-896B-ED25B5768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31d826-c51d-4d5f-9780-ea4e7c35afba"/>
    <ds:schemaRef ds:uri="044acdb9-bc39-4522-a7c3-be1bc1c118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7E6FE3-E437-4530-B4D4-4B2DEB8221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42194</TotalTime>
  <Words>1118</Words>
  <Application>Microsoft Office PowerPoint</Application>
  <PresentationFormat>On-screen Show (16:9)</PresentationFormat>
  <Paragraphs>155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 Narrow</vt:lpstr>
      <vt:lpstr>Wingdings</vt:lpstr>
      <vt:lpstr>Century Gothic</vt:lpstr>
      <vt:lpstr>Arial</vt:lpstr>
      <vt:lpstr>Calibri</vt:lpstr>
      <vt:lpstr>Webdings</vt:lpstr>
      <vt:lpstr>Essentialist Wide</vt:lpstr>
      <vt:lpstr>PowerPoint Presentation</vt:lpstr>
      <vt:lpstr>PowerPoint Presentation</vt:lpstr>
      <vt:lpstr>PowerPoint Presentation</vt:lpstr>
      <vt:lpstr>Key Decision Points in Your Job Search</vt:lpstr>
      <vt:lpstr>Practice Search Timeline Starting in your 2nd year of residency</vt:lpstr>
      <vt:lpstr>Practice Search Timeline Continued </vt:lpstr>
      <vt:lpstr>PowerPoint Presentation</vt:lpstr>
      <vt:lpstr>Your Cover Letter or Email </vt:lpstr>
      <vt:lpstr>What to Include on Your CV </vt:lpstr>
      <vt:lpstr>PowerPoint Presentation</vt:lpstr>
      <vt:lpstr>The Internet: At Your Fingertips</vt:lpstr>
      <vt:lpstr>PowerPoint Presentation</vt:lpstr>
      <vt:lpstr>Prior to Interviewing</vt:lpstr>
      <vt:lpstr>Ask Questions During Your Interview </vt:lpstr>
      <vt:lpstr>Interview DO’s</vt:lpstr>
      <vt:lpstr>Interview DON’Ts </vt:lpstr>
      <vt:lpstr>After the Interviews Evaluate the Practice Opportunities </vt:lpstr>
      <vt:lpstr>Extra Tips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 McCullough</dc:creator>
  <cp:lastModifiedBy>Kathleen Tinius</cp:lastModifiedBy>
  <cp:revision>416</cp:revision>
  <dcterms:created xsi:type="dcterms:W3CDTF">2015-02-17T21:17:56Z</dcterms:created>
  <dcterms:modified xsi:type="dcterms:W3CDTF">2020-11-02T21:35:14Z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0x0101004FD0846EFFCEA141B53184971A8198CC</vt:lpwstr>
  </property>
</Properties>
</file>